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82"/>
  </p:normalViewPr>
  <p:slideViewPr>
    <p:cSldViewPr snapToGrid="0" snapToObjects="1">
      <p:cViewPr varScale="1">
        <p:scale>
          <a:sx n="107" d="100"/>
          <a:sy n="107" d="100"/>
        </p:scale>
        <p:origin x="200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CF09-2FAE-AF46-BC03-5AF8AB85D034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01F2D-8CD8-9343-A2B0-1A53C3947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2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en-US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>
            <a:lvl1pPr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1144" indent="-288901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5602" indent="-231122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7844" indent="-231122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80087" indent="-231122"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42328" indent="-23112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4567" indent="-23112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6809" indent="-23112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9052" indent="-231122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54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8BAC960-4F2D-475B-A637-4646D4EEB147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1361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2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3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5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6CD6-5C6F-D342-BE40-6507802DC5DA}" type="datetimeFigureOut">
              <a:rPr lang="en-US" smtClean="0"/>
              <a:t>12/15/17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E31FC-3E30-534A-A7BF-FD76A21A1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overturf@lauds.net" TargetMode="External"/><Relationship Id="rId4" Type="http://schemas.openxmlformats.org/officeDocument/2006/relationships/hyperlink" Target="mailto:james.overturf@lausd.net" TargetMode="External"/><Relationship Id="rId5" Type="http://schemas.openxmlformats.org/officeDocument/2006/relationships/hyperlink" Target="https://art.smarterbalanced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95602" y="152400"/>
            <a:ext cx="7696199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DIGITAL LIBRARY</a:t>
            </a:r>
            <a:br>
              <a:rPr lang="en-US" sz="3600" b="1" dirty="0"/>
            </a:br>
            <a:r>
              <a:rPr lang="en-US" sz="3600" b="1" dirty="0"/>
              <a:t>ACCOUNT CREATING OR RESETTING</a:t>
            </a:r>
            <a:endParaRPr lang="en-US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6423DBB-F281-44C1-AAB0-12FAB9ED952C}" type="slidenum">
              <a:rPr lang="en-US" altLang="en-US" sz="1600"/>
              <a:pPr>
                <a:defRPr/>
              </a:pPr>
              <a:t>1</a:t>
            </a:fld>
            <a:endParaRPr lang="en-US" altLang="en-US" sz="1600"/>
          </a:p>
        </p:txBody>
      </p:sp>
      <p:sp>
        <p:nvSpPr>
          <p:cNvPr id="5" name="Rectangle 4"/>
          <p:cNvSpPr/>
          <p:nvPr/>
        </p:nvSpPr>
        <p:spPr>
          <a:xfrm>
            <a:off x="1676400" y="1682636"/>
            <a:ext cx="883920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DIGITAL LIBRARY Accounts </a:t>
            </a:r>
          </a:p>
          <a:p>
            <a:pPr algn="ctr"/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Procedures to </a:t>
            </a:r>
            <a:r>
              <a:rPr lang="en-US" sz="1400" b="1" u="sng" dirty="0"/>
              <a:t>create</a:t>
            </a:r>
            <a:r>
              <a:rPr lang="en-US" sz="1400" dirty="0"/>
              <a:t> new Digital Library accounts, and/or to </a:t>
            </a:r>
            <a:r>
              <a:rPr lang="en-US" sz="1400" b="1" u="sng" dirty="0"/>
              <a:t>reset</a:t>
            </a:r>
            <a:r>
              <a:rPr lang="en-US" sz="1400" dirty="0"/>
              <a:t> any Digital Library account remain the same as last year and are the following:</a:t>
            </a:r>
          </a:p>
          <a:p>
            <a:endParaRPr lang="en-US" sz="1200" dirty="0"/>
          </a:p>
          <a:p>
            <a:r>
              <a:rPr lang="en-US" sz="1200" dirty="0"/>
              <a:t>             1</a:t>
            </a:r>
            <a:r>
              <a:rPr lang="en-US" sz="1400" dirty="0"/>
              <a:t>.  They should try to reset their password themselves by clicking on the “Forgot my Password” button</a:t>
            </a:r>
          </a:p>
          <a:p>
            <a:endParaRPr lang="en-US" sz="1400" dirty="0"/>
          </a:p>
          <a:p>
            <a:r>
              <a:rPr lang="en-US" sz="1400" dirty="0"/>
              <a:t>           2.  If any teacher </a:t>
            </a:r>
            <a:r>
              <a:rPr lang="en-US" sz="1400" b="1" u="sng" dirty="0"/>
              <a:t>cannot reset their Digital Library account</a:t>
            </a:r>
            <a:r>
              <a:rPr lang="en-US" sz="1400" dirty="0"/>
              <a:t>, they should contact their school Testing </a:t>
            </a:r>
          </a:p>
          <a:p>
            <a:r>
              <a:rPr lang="en-US" sz="1400" dirty="0"/>
              <a:t>               Coordinator and request that the Coordinator reset their Digital Library account for them.  If their  </a:t>
            </a:r>
          </a:p>
          <a:p>
            <a:r>
              <a:rPr lang="en-US" sz="1400" dirty="0"/>
              <a:t>               Testing Coordinator isn't able to reset their Digital Library account, the Testing Coordinator needs </a:t>
            </a:r>
          </a:p>
          <a:p>
            <a:r>
              <a:rPr lang="en-US" sz="1400" dirty="0"/>
              <a:t>               to see Student Testing Branch Quick Guide called Digital Library: Manage Users, under the Quick Guide Section </a:t>
            </a:r>
          </a:p>
          <a:p>
            <a:r>
              <a:rPr lang="en-US" sz="1400" dirty="0"/>
              <a:t>               of the Student Testing Branch website or send an email to James </a:t>
            </a:r>
            <a:r>
              <a:rPr lang="en-US" sz="1400" dirty="0" err="1"/>
              <a:t>Overturf</a:t>
            </a:r>
            <a:r>
              <a:rPr lang="en-US" sz="1400" dirty="0"/>
              <a:t> at </a:t>
            </a:r>
            <a:r>
              <a:rPr lang="en-US" sz="1400" dirty="0">
                <a:hlinkClick r:id="rId3"/>
              </a:rPr>
              <a:t>james.overturf@lauds.net</a:t>
            </a:r>
            <a:r>
              <a:rPr lang="en-US" sz="1400" dirty="0"/>
              <a:t>. </a:t>
            </a:r>
          </a:p>
          <a:p>
            <a:endParaRPr lang="en-US" sz="1400" dirty="0"/>
          </a:p>
          <a:p>
            <a:r>
              <a:rPr lang="en-US" sz="1400" dirty="0"/>
              <a:t>           3.  If any teacher </a:t>
            </a:r>
            <a:r>
              <a:rPr lang="en-US" sz="1400" b="1" u="sng" dirty="0"/>
              <a:t>does not have a Digital Library account</a:t>
            </a:r>
            <a:r>
              <a:rPr lang="en-US" sz="1400" dirty="0"/>
              <a:t>:</a:t>
            </a:r>
          </a:p>
          <a:p>
            <a:r>
              <a:rPr lang="en-US" sz="1400" dirty="0"/>
              <a:t>               a.  They should contact their school Testing Coordinator and request that the Coordinator create a </a:t>
            </a:r>
          </a:p>
          <a:p>
            <a:r>
              <a:rPr lang="en-US" sz="1400" dirty="0"/>
              <a:t>                    Digital Library account for them.  If their Testing Coordinator isn't able to create the NEW Digital </a:t>
            </a:r>
          </a:p>
          <a:p>
            <a:r>
              <a:rPr lang="en-US" sz="1400" dirty="0"/>
              <a:t>                    Library accounts, the Testing Coordinator needs to send an email to James </a:t>
            </a:r>
          </a:p>
          <a:p>
            <a:r>
              <a:rPr lang="en-US" sz="1400" dirty="0"/>
              <a:t>                   </a:t>
            </a:r>
            <a:r>
              <a:rPr lang="en-US" sz="1400" dirty="0" err="1"/>
              <a:t>Overturf</a:t>
            </a:r>
            <a:r>
              <a:rPr lang="en-US" sz="1400" dirty="0"/>
              <a:t> at </a:t>
            </a:r>
            <a:r>
              <a:rPr lang="en-US" sz="1400" u="sng" dirty="0">
                <a:hlinkClick r:id="rId4"/>
              </a:rPr>
              <a:t>james.overturf@lausd.net </a:t>
            </a:r>
            <a:r>
              <a:rPr lang="en-US" sz="1400" dirty="0"/>
              <a:t>and request guidance on the procedures to create a Digital </a:t>
            </a:r>
          </a:p>
          <a:p>
            <a:r>
              <a:rPr lang="en-US" sz="1400" dirty="0"/>
              <a:t>                   Library account or refer to REF-6755.0 for detailed instructions</a:t>
            </a:r>
          </a:p>
          <a:p>
            <a:endParaRPr lang="en-US" sz="1200" dirty="0"/>
          </a:p>
          <a:p>
            <a:r>
              <a:rPr lang="en-US" sz="1200" b="1" u="sng" dirty="0"/>
              <a:t>Note</a:t>
            </a:r>
            <a:r>
              <a:rPr lang="en-US" sz="1200" dirty="0"/>
              <a:t>:	Coordinators need to log in to the </a:t>
            </a:r>
            <a:r>
              <a:rPr lang="en-US" sz="1200" dirty="0">
                <a:hlinkClick r:id="rId5"/>
              </a:rPr>
              <a:t>Log in to Digital Library for Coordinators</a:t>
            </a:r>
            <a:r>
              <a:rPr lang="en-US" sz="1200" dirty="0"/>
              <a:t> link located at the Student Testing Branch website 	behind the “Digital Library” tab or (</a:t>
            </a:r>
            <a:r>
              <a:rPr lang="en-US" sz="1200" b="1" u="sng" dirty="0"/>
              <a:t>art.smarterbalanced.org</a:t>
            </a:r>
            <a:r>
              <a:rPr lang="en-US" sz="1200" dirty="0"/>
              <a:t>)</a:t>
            </a:r>
            <a:endParaRPr lang="en-US" sz="1200" b="1" u="sng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992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7394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Library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59F572-39F4-4A39-AC5A-E3FD8AB1DE2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75" t="8334" r="15446" b="15697"/>
          <a:stretch/>
        </p:blipFill>
        <p:spPr>
          <a:xfrm>
            <a:off x="1828800" y="1600200"/>
            <a:ext cx="8525856" cy="5181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10201" y="5105400"/>
            <a:ext cx="1314661" cy="49696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Library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Accounts cont.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59F572-39F4-4A39-AC5A-E3FD8AB1DE2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348" t="15441" r="12519" b="8951"/>
          <a:stretch/>
        </p:blipFill>
        <p:spPr>
          <a:xfrm>
            <a:off x="1905000" y="1711960"/>
            <a:ext cx="8534400" cy="476504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5638800"/>
            <a:ext cx="22098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7394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Library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Accounts cont.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59F572-39F4-4A39-AC5A-E3FD8AB1DE2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5" t="15625" r="25989" b="5208"/>
          <a:stretch/>
        </p:blipFill>
        <p:spPr>
          <a:xfrm>
            <a:off x="1752600" y="1600200"/>
            <a:ext cx="8686800" cy="502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8610600" y="4724400"/>
            <a:ext cx="1676400" cy="685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7394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Library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Accounts cont.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59F572-39F4-4A39-AC5A-E3FD8AB1DE2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57400" y="2455684"/>
            <a:ext cx="8183880" cy="4249916"/>
            <a:chOff x="152400" y="1922284"/>
            <a:chExt cx="8869680" cy="4478516"/>
          </a:xfrm>
        </p:grpSpPr>
        <p:grpSp>
          <p:nvGrpSpPr>
            <p:cNvPr id="7" name="Group 6"/>
            <p:cNvGrpSpPr/>
            <p:nvPr/>
          </p:nvGrpSpPr>
          <p:grpSpPr>
            <a:xfrm>
              <a:off x="152400" y="1922284"/>
              <a:ext cx="8869680" cy="4478516"/>
              <a:chOff x="152400" y="1922284"/>
              <a:chExt cx="8869680" cy="4478516"/>
            </a:xfrm>
          </p:grpSpPr>
          <p:pic>
            <p:nvPicPr>
              <p:cNvPr id="5" name="Picture 4" descr="Administration and Registration Tools - Dashboard - Mozilla Firefox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631" r="2133" b="25790"/>
              <a:stretch/>
            </p:blipFill>
            <p:spPr>
              <a:xfrm>
                <a:off x="152400" y="1922284"/>
                <a:ext cx="8869680" cy="4478516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133600" y="5791200"/>
                <a:ext cx="2133600" cy="228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ight Arrow 7"/>
            <p:cNvSpPr/>
            <p:nvPr/>
          </p:nvSpPr>
          <p:spPr>
            <a:xfrm rot="5400000">
              <a:off x="7848600" y="5239124"/>
              <a:ext cx="685800" cy="228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9100" y="4571163"/>
              <a:ext cx="342900" cy="389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59296" y="1625026"/>
            <a:ext cx="832770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accounts for all of the teachers associated with your school will appear.  To manage an existing account, click on the icon of the pencil.</a:t>
            </a:r>
            <a:endParaRPr lang="en-US" sz="1600" b="1" u="sng" dirty="0"/>
          </a:p>
        </p:txBody>
      </p:sp>
    </p:spTree>
    <p:extLst>
      <p:ext uri="{BB962C8B-B14F-4D97-AF65-F5344CB8AC3E}">
        <p14:creationId xmlns:p14="http://schemas.microsoft.com/office/powerpoint/2010/main" val="125196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7394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Library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Accounts cont.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59F572-39F4-4A39-AC5A-E3FD8AB1DE2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dministration and Registration Tools - Dashboard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5" r="2555" b="31754"/>
          <a:stretch/>
        </p:blipFill>
        <p:spPr>
          <a:xfrm>
            <a:off x="1959296" y="2931694"/>
            <a:ext cx="8327704" cy="385010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0200" y="39624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10200" y="41910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24800" y="39624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9448800" y="43434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39300" y="3675438"/>
            <a:ext cx="3429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9296" y="1665982"/>
            <a:ext cx="8327704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You will need to add </a:t>
            </a:r>
            <a:r>
              <a:rPr lang="en-US" sz="1600" dirty="0"/>
              <a:t>2 </a:t>
            </a:r>
            <a:r>
              <a:rPr lang="en-US" sz="1600" dirty="0"/>
              <a:t>new ROLES to the account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The only existing ROLE will be that of </a:t>
            </a:r>
            <a:r>
              <a:rPr lang="en-US" sz="1600" b="1" u="sng" dirty="0" err="1"/>
              <a:t>DL_EndUser</a:t>
            </a:r>
            <a:endParaRPr lang="en-US" sz="1600" b="1" u="sng" dirty="0"/>
          </a:p>
          <a:p>
            <a:pPr marL="800100" lvl="1" indent="-342900">
              <a:buFont typeface="+mj-lt"/>
              <a:buAutoNum type="alphaUcPeriod"/>
            </a:pPr>
            <a:r>
              <a:rPr lang="en-US" sz="1600" dirty="0"/>
              <a:t>To add the </a:t>
            </a:r>
            <a:r>
              <a:rPr lang="en-US" sz="1600" dirty="0"/>
              <a:t>2 </a:t>
            </a:r>
            <a:r>
              <a:rPr lang="en-US" sz="1600" dirty="0"/>
              <a:t>new ROLES, click </a:t>
            </a:r>
            <a:r>
              <a:rPr lang="en-US" sz="1600" dirty="0"/>
              <a:t>2 </a:t>
            </a:r>
            <a:r>
              <a:rPr lang="en-US" sz="1600" dirty="0"/>
              <a:t>times on the check mark with a + sign to open </a:t>
            </a:r>
            <a:r>
              <a:rPr lang="en-US" sz="1600" dirty="0"/>
              <a:t>2 </a:t>
            </a:r>
            <a:r>
              <a:rPr lang="en-US" sz="1600" dirty="0"/>
              <a:t>new blank ROLES</a:t>
            </a:r>
          </a:p>
        </p:txBody>
      </p:sp>
      <p:sp>
        <p:nvSpPr>
          <p:cNvPr id="13" name="Right Arrow 12"/>
          <p:cNvSpPr/>
          <p:nvPr/>
        </p:nvSpPr>
        <p:spPr>
          <a:xfrm rot="5400000">
            <a:off x="3848100" y="46482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3980238"/>
            <a:ext cx="3429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8236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73944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Library</a:t>
            </a:r>
            <a:b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Accounts cont.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959F572-39F4-4A39-AC5A-E3FD8AB1DE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59296" y="1695272"/>
            <a:ext cx="8327704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Add the </a:t>
            </a:r>
            <a:r>
              <a:rPr lang="en-US" sz="1200" dirty="0"/>
              <a:t>2 </a:t>
            </a:r>
            <a:r>
              <a:rPr lang="en-US" sz="1200" dirty="0"/>
              <a:t>new ROLES of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200" b="1" dirty="0"/>
              <a:t>PII_GROUP</a:t>
            </a:r>
            <a:r>
              <a:rPr lang="en-US" sz="1200" b="1" dirty="0"/>
              <a:t>		INSTITUTION		School  CDS Code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200" b="1" dirty="0"/>
              <a:t>SAREXTRACTS    	INSTITUTION		School  CDS Code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Reset Password (If necessary)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Save</a:t>
            </a:r>
          </a:p>
        </p:txBody>
      </p:sp>
      <p:pic>
        <p:nvPicPr>
          <p:cNvPr id="2" name="Picture 1" descr="Administration and Registration Tools - Dashboard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r="6310" b="31555"/>
          <a:stretch/>
        </p:blipFill>
        <p:spPr>
          <a:xfrm>
            <a:off x="2203938" y="2837448"/>
            <a:ext cx="8006862" cy="38681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5638800" y="38100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38800" y="40386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29600" y="38100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29600" y="4038600"/>
            <a:ext cx="914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429000" y="52578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86100" y="5240180"/>
            <a:ext cx="342900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1A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429000" y="55626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86100" y="5544980"/>
            <a:ext cx="342900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1B</a:t>
            </a:r>
          </a:p>
        </p:txBody>
      </p:sp>
      <p:sp>
        <p:nvSpPr>
          <p:cNvPr id="24" name="Right Arrow 23"/>
          <p:cNvSpPr/>
          <p:nvPr/>
        </p:nvSpPr>
        <p:spPr>
          <a:xfrm rot="872273">
            <a:off x="5468687" y="6178416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 rot="872273">
            <a:off x="5125787" y="5982697"/>
            <a:ext cx="342900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26" name="Right Arrow 25"/>
          <p:cNvSpPr/>
          <p:nvPr/>
        </p:nvSpPr>
        <p:spPr>
          <a:xfrm rot="5400000">
            <a:off x="6477000" y="5257800"/>
            <a:ext cx="685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67500" y="4785141"/>
            <a:ext cx="342900" cy="24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3796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137</Words>
  <Application>Microsoft Macintosh PowerPoint</Application>
  <PresentationFormat>Widescreen</PresentationFormat>
  <Paragraphs>51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ＭＳ Ｐゴシック</vt:lpstr>
      <vt:lpstr>Office Theme</vt:lpstr>
      <vt:lpstr>DIGITAL LIBRARY ACCOUNT CREATING OR RESETTING</vt:lpstr>
      <vt:lpstr>Digital Library Manage Accounts</vt:lpstr>
      <vt:lpstr>Digital Library Manage Accounts cont.</vt:lpstr>
      <vt:lpstr>Digital Library Manage Accounts cont.</vt:lpstr>
      <vt:lpstr>Digital Library Manage Accounts cont.</vt:lpstr>
      <vt:lpstr>Digital Library Manage Accounts cont.</vt:lpstr>
      <vt:lpstr>Digital Library Manage Accounts cont.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LIBRARY ACCOUNT CREATING OR RESETTING</dc:title>
  <dc:creator>Gonzalez, David</dc:creator>
  <cp:lastModifiedBy>Gonzalez, David</cp:lastModifiedBy>
  <cp:revision>1</cp:revision>
  <dcterms:created xsi:type="dcterms:W3CDTF">2017-12-15T17:29:34Z</dcterms:created>
  <dcterms:modified xsi:type="dcterms:W3CDTF">2017-12-15T17:30:38Z</dcterms:modified>
</cp:coreProperties>
</file>